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6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A9030-7C94-4BA9-B238-D04E4D26BB8F}" type="datetimeFigureOut">
              <a:rPr lang="el-GR"/>
              <a:pPr>
                <a:defRPr/>
              </a:pPr>
              <a:t>20/5/2021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D0D69-1C34-4B58-A568-D7DF4DBD0EB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1AF67-049A-457A-91DE-4B89AA84142E}" type="datetimeFigureOut">
              <a:rPr lang="el-GR"/>
              <a:pPr>
                <a:defRPr/>
              </a:pPr>
              <a:t>20/5/2021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1E7A3-F908-4DC9-AA1B-E23CC1913C3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41C50-ECA6-43DA-B836-A0DEE567686A}" type="datetimeFigureOut">
              <a:rPr lang="el-GR"/>
              <a:pPr>
                <a:defRPr/>
              </a:pPr>
              <a:t>20/5/2021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8D1E9-3F30-40C4-99A7-0239999D1F0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BC5E7-8B76-4EE8-AFD8-DE44D27BD983}" type="datetimeFigureOut">
              <a:rPr lang="el-GR"/>
              <a:pPr>
                <a:defRPr/>
              </a:pPr>
              <a:t>20/5/2021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38A7-F030-46BA-9CD1-ED63D916FE9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D1E9F-09C0-44EA-B873-A9A024350691}" type="datetimeFigureOut">
              <a:rPr lang="el-GR"/>
              <a:pPr>
                <a:defRPr/>
              </a:pPr>
              <a:t>20/5/2021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CC58-531C-4E96-AD65-7D59E3413C8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C157C-C204-4969-86FE-4FA50EFCBAEA}" type="datetimeFigureOut">
              <a:rPr lang="el-GR"/>
              <a:pPr>
                <a:defRPr/>
              </a:pPr>
              <a:t>20/5/2021</a:t>
            </a:fld>
            <a:endParaRPr lang="el-GR" dirty="0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BBE4F-49B4-411A-A331-67C203F73A1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FFB97-6DAB-4249-A43C-6726A6566598}" type="datetimeFigureOut">
              <a:rPr lang="el-GR"/>
              <a:pPr>
                <a:defRPr/>
              </a:pPr>
              <a:t>20/5/2021</a:t>
            </a:fld>
            <a:endParaRPr lang="el-GR" dirty="0"/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74430-8C66-4496-9725-B46F1FDB63A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691D1-0667-466A-B463-3FD28E46DF4C}" type="datetimeFigureOut">
              <a:rPr lang="el-GR"/>
              <a:pPr>
                <a:defRPr/>
              </a:pPr>
              <a:t>20/5/2021</a:t>
            </a:fld>
            <a:endParaRPr lang="el-GR" dirty="0"/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E33D7-71B3-4751-9E0C-DF214509A6A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89AD6-4879-490C-BC6E-E39CD3A04B20}" type="datetimeFigureOut">
              <a:rPr lang="el-GR"/>
              <a:pPr>
                <a:defRPr/>
              </a:pPr>
              <a:t>20/5/2021</a:t>
            </a:fld>
            <a:endParaRPr lang="el-GR" dirty="0"/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639E8-82C8-406A-AE70-6E82C112D4E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DCFD-0A09-42F9-BAF6-55C34E3C8795}" type="datetimeFigureOut">
              <a:rPr lang="el-GR"/>
              <a:pPr>
                <a:defRPr/>
              </a:pPr>
              <a:t>20/5/2021</a:t>
            </a:fld>
            <a:endParaRPr lang="el-GR" dirty="0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FE038-B716-4B22-9AE6-36A30586ADB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4C442-F5BA-4EB8-AD26-4845A1BAA5ED}" type="datetimeFigureOut">
              <a:rPr lang="el-GR"/>
              <a:pPr>
                <a:defRPr/>
              </a:pPr>
              <a:t>20/5/2021</a:t>
            </a:fld>
            <a:endParaRPr lang="el-GR" dirty="0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B6209-0441-4430-9340-00404D36A94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4A7404-49DD-4730-A417-8F56994E4125}" type="datetimeFigureOut">
              <a:rPr lang="el-GR"/>
              <a:pPr>
                <a:defRPr/>
              </a:pPr>
              <a:t>20/5/2021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4A92FE-F4A4-4305-BB42-996AA562972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4"/>
          <p:cNvGrpSpPr>
            <a:grpSpLocks noChangeAspect="1"/>
          </p:cNvGrpSpPr>
          <p:nvPr/>
        </p:nvGrpSpPr>
        <p:grpSpPr bwMode="auto">
          <a:xfrm>
            <a:off x="214313" y="1260475"/>
            <a:ext cx="8715375" cy="4905375"/>
            <a:chOff x="135" y="794"/>
            <a:chExt cx="5490" cy="3090"/>
          </a:xfrm>
        </p:grpSpPr>
        <p:sp>
          <p:nvSpPr>
            <p:cNvPr id="13325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13326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3336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37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38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39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40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41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42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43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44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FFFFFF"/>
                    </a:solidFill>
                  </a:rPr>
                  <a:t>ΣΤΟΧΟΣ ΠΟΛΙΤΙΚΗΣ/ Policy Objective</a:t>
                </a:r>
                <a:endParaRPr lang="el-GR"/>
              </a:p>
            </p:txBody>
          </p:sp>
          <p:sp>
            <p:nvSpPr>
              <p:cNvPr id="13345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FFFFFF"/>
                    </a:solidFill>
                  </a:rPr>
                  <a:t>ΕΙΔΙΚΟΣ ΣΤΟΧΟΣ/ Specific Objective</a:t>
                </a:r>
                <a:endParaRPr lang="el-GR"/>
              </a:p>
            </p:txBody>
          </p:sp>
          <p:sp>
            <p:nvSpPr>
              <p:cNvPr id="13346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ΤΙΤΛΟΣ ΠΡΑΞΗΣ_Κωδικός ΟΠΣ/ Project Title_MIS</a:t>
                </a:r>
                <a:endParaRPr lang="el-GR"/>
              </a:p>
            </p:txBody>
          </p:sp>
          <p:sp>
            <p:nvSpPr>
              <p:cNvPr id="13347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ΔΙΚΑΙΟΥΧΟΣ ΦΟΡΕΑΣ/ Proposal Promoter</a:t>
                </a:r>
                <a:endParaRPr lang="el-GR"/>
              </a:p>
            </p:txBody>
          </p:sp>
          <p:sp>
            <p:nvSpPr>
              <p:cNvPr id="13348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ΤΟΠΟΘΕΣΙΑ/ Location</a:t>
                </a:r>
                <a:endParaRPr lang="el-GR"/>
              </a:p>
            </p:txBody>
          </p:sp>
          <p:sp>
            <p:nvSpPr>
              <p:cNvPr id="13349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ΣΥΝΟΠΤΙΚΗ ΠΕΡΙΓΡΑΦΗ/ Outline Description</a:t>
                </a:r>
                <a:endParaRPr lang="el-GR"/>
              </a:p>
            </p:txBody>
          </p:sp>
          <p:sp>
            <p:nvSpPr>
              <p:cNvPr id="13350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51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52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ΠΡΟΫΠΟΛΟΓΙΣΜΟΣ/ΤΑΜΕΙΟ/ Estimated Cost &amp;Funding </a:t>
                </a:r>
                <a:endParaRPr lang="el-GR"/>
              </a:p>
            </p:txBody>
          </p:sp>
          <p:sp>
            <p:nvSpPr>
              <p:cNvPr id="13353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54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55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ΤΑΜΕΙΟ/ Source</a:t>
                </a:r>
                <a:endParaRPr lang="el-GR"/>
              </a:p>
            </p:txBody>
          </p:sp>
          <p:sp>
            <p:nvSpPr>
              <p:cNvPr id="13356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57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1200" b="1">
                    <a:solidFill>
                      <a:srgbClr val="000000"/>
                    </a:solidFill>
                  </a:rPr>
                  <a:t>     </a:t>
                </a:r>
                <a:endParaRPr lang="el-GR"/>
              </a:p>
            </p:txBody>
          </p:sp>
          <p:sp>
            <p:nvSpPr>
              <p:cNvPr id="13358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59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0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1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2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ΚΟΣΤΟΣ/ Cost </a:t>
                </a:r>
                <a:endParaRPr lang="el-GR"/>
              </a:p>
            </p:txBody>
          </p:sp>
          <p:sp>
            <p:nvSpPr>
              <p:cNvPr id="13363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>
                    <a:solidFill>
                      <a:srgbClr val="000000"/>
                    </a:solidFill>
                  </a:rPr>
                  <a:t>(Euros)</a:t>
                </a:r>
                <a:endParaRPr lang="el-GR"/>
              </a:p>
            </p:txBody>
          </p:sp>
          <p:sp>
            <p:nvSpPr>
              <p:cNvPr id="13364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5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6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7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8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9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70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71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72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73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74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75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76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77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78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79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80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81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82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83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84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85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86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87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88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89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90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91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92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93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94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95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96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97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98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99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00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01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02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03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04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05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06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07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08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09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10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11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12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13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14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15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16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17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18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19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20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21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22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23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24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25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26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27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28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29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30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31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32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33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34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35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36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37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38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39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40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41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42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43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44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45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46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47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48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49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50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51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52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53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54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55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56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57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58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59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60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61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62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63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64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65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66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67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68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69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70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71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72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73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74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75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76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77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78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79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80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81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82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83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84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85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86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87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88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89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90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91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92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93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94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95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96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97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98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99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00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01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02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03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04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05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06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07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08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09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10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11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12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13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14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15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16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17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18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19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20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21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22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23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24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25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26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27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28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29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30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31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32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33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34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13327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3328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329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3330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331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3332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333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3334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335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latin typeface="Calibri" pitchFamily="34" charset="0"/>
              </a:endParaRPr>
            </a:p>
          </p:txBody>
        </p:sp>
      </p:grpSp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3276600" y="1341438"/>
            <a:ext cx="56530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1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03_Βελτίωση της ανταγωνιστικότητας των μικρομεσαίων επιχειρήσεων </a:t>
            </a:r>
          </a:p>
        </p:txBody>
      </p:sp>
      <p:sp>
        <p:nvSpPr>
          <p:cNvPr id="13315" name="TextBox 9"/>
          <p:cNvSpPr txBox="1">
            <a:spLocks noChangeArrowheads="1"/>
          </p:cNvSpPr>
          <p:nvPr/>
        </p:nvSpPr>
        <p:spPr bwMode="auto">
          <a:xfrm>
            <a:off x="3276600" y="1700213"/>
            <a:ext cx="56530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000">
                <a:latin typeface="Calibri" pitchFamily="34" charset="0"/>
                <a:ea typeface="Calibri" pitchFamily="34" charset="0"/>
                <a:cs typeface="Times New Roman" pitchFamily="18" charset="0"/>
              </a:rPr>
              <a:t>03.</a:t>
            </a:r>
            <a:r>
              <a:rPr lang="en-US" sz="1000">
                <a:latin typeface="Calibri" pitchFamily="34" charset="0"/>
                <a:ea typeface="Calibri" pitchFamily="34" charset="0"/>
                <a:cs typeface="Times New Roman" pitchFamily="18" charset="0"/>
              </a:rPr>
              <a:t>c.1</a:t>
            </a:r>
            <a:r>
              <a:rPr lang="el-GR" sz="1000">
                <a:latin typeface="Calibri" pitchFamily="34" charset="0"/>
                <a:ea typeface="Calibri" pitchFamily="34" charset="0"/>
                <a:cs typeface="Times New Roman" pitchFamily="18" charset="0"/>
              </a:rPr>
              <a:t>_Αναστροφή της συρρίκνωσης της παραγωγικής βάσης της Περιφέρειας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3167063" y="2060575"/>
            <a:ext cx="5868987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Ενίσχυση μικρών και πολύ μικρών Επιχειρήσεων που επλήγησαν από την πανδημία Covid-19 στην Αττική</a:t>
            </a:r>
            <a:endParaRPr lang="el-GR" sz="1000" b="1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317" name="Ορθογώνιο 14"/>
          <p:cNvSpPr>
            <a:spLocks noChangeArrowheads="1"/>
          </p:cNvSpPr>
          <p:nvPr/>
        </p:nvSpPr>
        <p:spPr bwMode="auto">
          <a:xfrm>
            <a:off x="3276600" y="3306763"/>
            <a:ext cx="56530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600" b="1">
                <a:solidFill>
                  <a:schemeClr val="tx2"/>
                </a:solidFill>
                <a:latin typeface="Calibri" pitchFamily="34" charset="0"/>
              </a:rPr>
              <a:t>Π Ε Ρ Ι Φ Ε Ρ Ε Ι Α </a:t>
            </a:r>
            <a:r>
              <a:rPr lang="en-US" sz="1600" b="1">
                <a:solidFill>
                  <a:schemeClr val="tx2"/>
                </a:solidFill>
                <a:latin typeface="Calibri" pitchFamily="34" charset="0"/>
              </a:rPr>
              <a:t>  </a:t>
            </a:r>
            <a:r>
              <a:rPr lang="el-GR" sz="1600" b="1">
                <a:solidFill>
                  <a:schemeClr val="tx2"/>
                </a:solidFill>
                <a:latin typeface="Calibri" pitchFamily="34" charset="0"/>
              </a:rPr>
              <a:t> Α Τ Τ Ι Κ Η Σ</a:t>
            </a:r>
          </a:p>
        </p:txBody>
      </p:sp>
      <p:sp>
        <p:nvSpPr>
          <p:cNvPr id="13318" name="Ορθογώνιο 15"/>
          <p:cNvSpPr>
            <a:spLocks noChangeArrowheads="1"/>
          </p:cNvSpPr>
          <p:nvPr/>
        </p:nvSpPr>
        <p:spPr bwMode="auto">
          <a:xfrm>
            <a:off x="3348038" y="5589588"/>
            <a:ext cx="20875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600" b="1">
                <a:latin typeface="Calibri" pitchFamily="34" charset="0"/>
              </a:rPr>
              <a:t>ΕΤΠΑ</a:t>
            </a:r>
          </a:p>
        </p:txBody>
      </p:sp>
      <p:sp>
        <p:nvSpPr>
          <p:cNvPr id="13319" name="TextBox 19"/>
          <p:cNvSpPr txBox="1">
            <a:spLocks noChangeArrowheads="1"/>
          </p:cNvSpPr>
          <p:nvPr/>
        </p:nvSpPr>
        <p:spPr bwMode="auto">
          <a:xfrm>
            <a:off x="0" y="6453188"/>
            <a:ext cx="91440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Με τη συγχρηματοδότηση της Ελλάδας και της Ευρωπαϊκής Ένωσης</a:t>
            </a:r>
          </a:p>
        </p:txBody>
      </p:sp>
      <p:pic>
        <p:nvPicPr>
          <p:cNvPr id="133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1512887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Ορθογώνιο 21"/>
          <p:cNvSpPr>
            <a:spLocks noChangeArrowheads="1"/>
          </p:cNvSpPr>
          <p:nvPr/>
        </p:nvSpPr>
        <p:spPr bwMode="auto">
          <a:xfrm>
            <a:off x="1647825" y="509588"/>
            <a:ext cx="27797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100" b="1">
                <a:latin typeface="Calibri" pitchFamily="34" charset="0"/>
              </a:rPr>
              <a:t>Ευρωπαϊκή Ένωση </a:t>
            </a:r>
            <a:endParaRPr lang="el-GR" sz="1100">
              <a:latin typeface="Calibri" pitchFamily="34" charset="0"/>
            </a:endParaRPr>
          </a:p>
          <a:p>
            <a:r>
              <a:rPr lang="el-GR" sz="1100">
                <a:latin typeface="Calibri" pitchFamily="34" charset="0"/>
              </a:rPr>
              <a:t>Ευρωπαϊκό Ταμείο Περιφερειακής Ανάπτυξης 	</a:t>
            </a:r>
          </a:p>
        </p:txBody>
      </p:sp>
      <p:pic>
        <p:nvPicPr>
          <p:cNvPr id="13322" name="Εικόνα 22" descr="Description: F:\2014_2020\SMART SPECIALIZATION\WORSHOP_EDP_01_POLITISMOS_TOYRISMOS\YLIKO DHMOSIEYSHS\espa1420_logo_rg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288" y="220663"/>
            <a:ext cx="15128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3" name="Rectangle 15"/>
          <p:cNvSpPr>
            <a:spLocks noChangeArrowheads="1"/>
          </p:cNvSpPr>
          <p:nvPr/>
        </p:nvSpPr>
        <p:spPr bwMode="auto">
          <a:xfrm>
            <a:off x="242888" y="2141538"/>
            <a:ext cx="1706562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l-GR" sz="900" b="1">
                <a:solidFill>
                  <a:srgbClr val="000000"/>
                </a:solidFill>
              </a:rPr>
              <a:t>ΤΙΤΛΟΣ ΔΡΑΣΗΣ/ </a:t>
            </a:r>
            <a:r>
              <a:rPr lang="en-US" sz="900" b="1">
                <a:solidFill>
                  <a:srgbClr val="000000"/>
                </a:solidFill>
              </a:rPr>
              <a:t>Proposal Call</a:t>
            </a:r>
            <a:endParaRPr lang="el-GR"/>
          </a:p>
        </p:txBody>
      </p:sp>
      <p:sp>
        <p:nvSpPr>
          <p:cNvPr id="223" name="Ορθογώνιο 222"/>
          <p:cNvSpPr/>
          <p:nvPr/>
        </p:nvSpPr>
        <p:spPr>
          <a:xfrm>
            <a:off x="3284538" y="3741738"/>
            <a:ext cx="5519737" cy="13223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  <a:endParaRPr lang="el-GR" sz="1000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Η </a:t>
            </a:r>
            <a:r>
              <a:rPr lang="el-GR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δημόσια χρηματοδότηση καλύπτει Κεφάλαιο Κίνησης ίσο με το 50% των εξόδων της επιχείρησης το 2019, με ελάχιστο ποσό επιχορήγησης τα 5.000 ευρώ και μέγιστο τα 40.000 </a:t>
            </a:r>
            <a:r>
              <a:rPr lang="el-GR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ευρώ.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Το καθεστώς της ενίσχυσης είναι το </a:t>
            </a:r>
            <a:r>
              <a:rPr lang="el-GR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Προσωρινό Πλαίσιο Στήριξης για τη λήψη μέτρων κρατικής ενίσχυσης με σκοπό να στηριχθεί η οικονομία κατά τη διάρκεια της τρέχουσας έξαρσης της νόσου COVID-19 με τη μορφή μη επιστρεπτέας επιχορήγησης (19.3.2020/C(2020) 1863 Ανακοίνωση της Επιτροπής όπως τροποποιήθηκε και ισχύει).</a:t>
            </a:r>
          </a:p>
        </p:txBody>
      </p:sp>
      <p:sp>
        <p:nvSpPr>
          <p:cNvPr id="13536" name="Text Box 224"/>
          <p:cNvSpPr txBox="1">
            <a:spLocks noChangeArrowheads="1"/>
          </p:cNvSpPr>
          <p:nvPr/>
        </p:nvSpPr>
        <p:spPr bwMode="auto">
          <a:xfrm>
            <a:off x="3348038" y="249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13537" name="Text Box 225"/>
          <p:cNvSpPr txBox="1">
            <a:spLocks noChangeArrowheads="1"/>
          </p:cNvSpPr>
          <p:nvPr/>
        </p:nvSpPr>
        <p:spPr bwMode="auto">
          <a:xfrm>
            <a:off x="5148263" y="2420938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/>
              <a:t>ΑΤΤΕ3-0169770</a:t>
            </a:r>
          </a:p>
        </p:txBody>
      </p:sp>
      <p:sp>
        <p:nvSpPr>
          <p:cNvPr id="13538" name="Text Box 226"/>
          <p:cNvSpPr txBox="1">
            <a:spLocks noChangeArrowheads="1"/>
          </p:cNvSpPr>
          <p:nvPr/>
        </p:nvSpPr>
        <p:spPr bwMode="auto">
          <a:xfrm>
            <a:off x="4284663" y="2852738"/>
            <a:ext cx="4175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600"/>
              <a:t> </a:t>
            </a:r>
            <a:r>
              <a:rPr lang="el-GR"/>
              <a:t> ΠΡΑΞΙΣ ΚΤΗΜΑΤΟΜΕΣΙΤΙΚΗ ΕΕ 	</a:t>
            </a:r>
            <a:endParaRPr lang="el-GR" sz="1600"/>
          </a:p>
        </p:txBody>
      </p:sp>
      <p:sp>
        <p:nvSpPr>
          <p:cNvPr id="13539" name="Text Box 227"/>
          <p:cNvSpPr txBox="1">
            <a:spLocks noChangeArrowheads="1"/>
          </p:cNvSpPr>
          <p:nvPr/>
        </p:nvSpPr>
        <p:spPr bwMode="auto">
          <a:xfrm>
            <a:off x="6588125" y="5589588"/>
            <a:ext cx="1136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40.000 </a:t>
            </a:r>
            <a:r>
              <a:rPr lang="el-GR"/>
              <a:t>€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201</Words>
  <Application>Microsoft Office PowerPoint</Application>
  <PresentationFormat>Προβολή στην οθόνη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Πρότυπο σχεδίασης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Calibri</vt:lpstr>
      <vt:lpstr>Arial</vt:lpstr>
      <vt:lpstr>Times New Roman</vt:lpstr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User</cp:lastModifiedBy>
  <cp:revision>16</cp:revision>
  <dcterms:created xsi:type="dcterms:W3CDTF">2021-05-19T11:41:06Z</dcterms:created>
  <dcterms:modified xsi:type="dcterms:W3CDTF">2021-05-20T18:01:22Z</dcterms:modified>
</cp:coreProperties>
</file>